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4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4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63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7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9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0E3B1-80E6-4048-97D2-D1595EEBBA08}" type="datetimeFigureOut">
              <a:rPr lang="en-US" smtClean="0"/>
              <a:t>9/23/2015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CEFD8-822D-402B-8DEB-18783DA05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3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0"/>
            <a:ext cx="4114800" cy="147002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The Essential 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3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tx1"/>
          </a:fgClr>
          <a:bgClr>
            <a:schemeClr val="bg1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33400"/>
            <a:ext cx="7315200" cy="51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What is wrong with these sentences? How do you know?</a:t>
            </a:r>
          </a:p>
          <a:p>
            <a:endParaRPr lang="en-US" dirty="0"/>
          </a:p>
          <a:p>
            <a:pPr marL="342900" indent="-342900">
              <a:buAutoNum type="arabicParenR"/>
            </a:pPr>
            <a:r>
              <a:rPr lang="en-US" sz="3200" dirty="0" smtClean="0"/>
              <a:t>In 2010 Roger Ebert is sitting down to watch a movie with other movie critics.</a:t>
            </a:r>
          </a:p>
          <a:p>
            <a:pPr marL="342900" indent="-342900">
              <a:buAutoNum type="arabicParenR"/>
            </a:pPr>
            <a:endParaRPr lang="en-US" sz="3200" dirty="0"/>
          </a:p>
          <a:p>
            <a:pPr marL="342900" indent="-342900">
              <a:buAutoNum type="arabicParenR"/>
            </a:pPr>
            <a:r>
              <a:rPr lang="en-US" sz="3200" dirty="0" smtClean="0"/>
              <a:t>He came to the screening room since 1976.</a:t>
            </a:r>
          </a:p>
          <a:p>
            <a:pPr marL="342900" indent="-342900">
              <a:buAutoNum type="arabicParenR"/>
            </a:pPr>
            <a:endParaRPr lang="en-US" sz="3200" dirty="0"/>
          </a:p>
          <a:p>
            <a:pPr marL="342900" indent="-342900">
              <a:buAutoNum type="arabicParenR"/>
            </a:pPr>
            <a:r>
              <a:rPr lang="en-US" sz="3200" dirty="0" smtClean="0"/>
              <a:t>Today Ebert has decided to watch only one film. He did not have the time or energy for more.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28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1143000"/>
          </a:xfrm>
        </p:spPr>
        <p:txBody>
          <a:bodyPr/>
          <a:lstStyle/>
          <a:p>
            <a:r>
              <a:rPr lang="en-US" dirty="0" smtClean="0"/>
              <a:t>A Close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229600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the text’s big issue (main idea)?</a:t>
            </a:r>
          </a:p>
          <a:p>
            <a:pPr lvl="1"/>
            <a:r>
              <a:rPr lang="en-US" dirty="0" smtClean="0"/>
              <a:t>Cite three pieces of evidence that show the development of this main idea.</a:t>
            </a:r>
          </a:p>
          <a:p>
            <a:pPr lvl="1"/>
            <a:r>
              <a:rPr lang="en-US" dirty="0" smtClean="0"/>
              <a:t>Explain how the </a:t>
            </a:r>
            <a:r>
              <a:rPr lang="en-US" dirty="0"/>
              <a:t>e</a:t>
            </a:r>
            <a:r>
              <a:rPr lang="en-US" dirty="0" smtClean="0"/>
              <a:t>vidence supports the main idea.</a:t>
            </a:r>
          </a:p>
          <a:p>
            <a:r>
              <a:rPr lang="en-US" dirty="0" smtClean="0"/>
              <a:t>Select words, phrases, or sentences that </a:t>
            </a:r>
            <a:r>
              <a:rPr lang="en-US" b="1" dirty="0" smtClean="0"/>
              <a:t>Ebert </a:t>
            </a:r>
            <a:r>
              <a:rPr lang="en-US" dirty="0" smtClean="0"/>
              <a:t>uses to describe what he thinks it means to be alive. (Note: Most of his quotations appear in italics in the 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26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990600"/>
            <a:ext cx="4419600" cy="1143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09800"/>
            <a:ext cx="8229600" cy="2133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Next, Pick out parts of the text that Hamlet or the musician would find interesting or compelling. Explain why Hamlet or musician would be attracted to that part of text.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3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286000"/>
            <a:ext cx="41148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Heart to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495800" cy="4419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Have either the individual who wrote your song or Hamlet interview Ebert or vice versa.</a:t>
            </a:r>
          </a:p>
          <a:p>
            <a:r>
              <a:rPr lang="en-US" dirty="0" smtClean="0"/>
              <a:t>What five questions would these individuals ask one another? Make sure you stick to how each person would likely answer. Answer the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362200" cy="86836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000" b="1" dirty="0" smtClean="0"/>
              <a:t>How does Jones’ description of Ebert’s reaction to Broken Embraces help us to understand Ebert’s character? What words or phrases reveal Ebert’s attitude toward the experience of watching this film. </a:t>
            </a:r>
          </a:p>
          <a:p>
            <a:r>
              <a:rPr lang="en-US" sz="2000" dirty="0" smtClean="0"/>
              <a:t>Jones writes that, at the film, “it looks as though [Ebert’s] sitting on top of a cloud of paper.” Jones then describes how Ebert “kicks his notes into a small pile with his feet.” Why are these images important? What side of Ebert’s personality do they reveal?</a:t>
            </a:r>
          </a:p>
          <a:p>
            <a:r>
              <a:rPr lang="en-US" sz="2000" b="1" dirty="0" smtClean="0"/>
              <a:t>What does Jones mean when he says that the moment Ebert said his last words before losing the ability to talk to cancer “wasn’t cinematic”? Why is this significant?</a:t>
            </a:r>
          </a:p>
          <a:p>
            <a:r>
              <a:rPr lang="en-US" sz="2000" dirty="0" smtClean="0"/>
              <a:t>What details are important in Jones’ description of Ebert’s second-floor library? What do the objects in the room suggest about his current life?</a:t>
            </a:r>
          </a:p>
          <a:p>
            <a:r>
              <a:rPr lang="en-US" sz="2000" b="1" dirty="0" smtClean="0"/>
              <a:t>Why does Jones say reading Ebert’s post-cancer online journal is like “watching an Aztec pyramid being built?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115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Predict, Define, Create a sentence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0" y="1676400"/>
            <a:ext cx="2971800" cy="4267200"/>
          </a:xfrm>
          <a:effectLst>
            <a:softEdge rad="317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Compensate</a:t>
            </a:r>
          </a:p>
          <a:p>
            <a:r>
              <a:rPr lang="en-US" sz="3200" dirty="0" smtClean="0"/>
              <a:t>Disparity</a:t>
            </a:r>
          </a:p>
          <a:p>
            <a:r>
              <a:rPr lang="en-US" sz="3200" dirty="0" smtClean="0"/>
              <a:t>Inconsolable</a:t>
            </a:r>
          </a:p>
          <a:p>
            <a:r>
              <a:rPr lang="en-US" sz="3200" dirty="0" smtClean="0"/>
              <a:t>Indignant</a:t>
            </a:r>
          </a:p>
          <a:p>
            <a:r>
              <a:rPr lang="en-US" sz="3200" dirty="0" smtClean="0"/>
              <a:t>Solidarity</a:t>
            </a:r>
          </a:p>
          <a:p>
            <a:r>
              <a:rPr lang="en-US" sz="3200" dirty="0" smtClean="0"/>
              <a:t>Concoct</a:t>
            </a:r>
          </a:p>
          <a:p>
            <a:r>
              <a:rPr lang="en-US" sz="3200" dirty="0" smtClean="0"/>
              <a:t>Analogy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15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28600"/>
            <a:ext cx="7162800" cy="1143000"/>
          </a:xfrm>
        </p:spPr>
        <p:txBody>
          <a:bodyPr/>
          <a:lstStyle/>
          <a:p>
            <a:r>
              <a:rPr lang="en-US" dirty="0" smtClean="0"/>
              <a:t>While you are reading!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362200"/>
            <a:ext cx="7315200" cy="25146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Look for the main issues.</a:t>
            </a:r>
          </a:p>
          <a:p>
            <a:pPr lvl="1"/>
            <a:r>
              <a:rPr lang="en-US" dirty="0" smtClean="0"/>
              <a:t>What are the various stances people take on these issues.</a:t>
            </a:r>
          </a:p>
          <a:p>
            <a:r>
              <a:rPr lang="en-US" dirty="0" smtClean="0"/>
              <a:t>How is “life” defined in the text?</a:t>
            </a:r>
          </a:p>
        </p:txBody>
      </p:sp>
    </p:spTree>
    <p:extLst>
      <p:ext uri="{BB962C8B-B14F-4D97-AF65-F5344CB8AC3E}">
        <p14:creationId xmlns:p14="http://schemas.microsoft.com/office/powerpoint/2010/main" val="27519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426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The Essential Man</vt:lpstr>
      <vt:lpstr>PowerPoint Presentation</vt:lpstr>
      <vt:lpstr>A Close Look</vt:lpstr>
      <vt:lpstr>A Comparison</vt:lpstr>
      <vt:lpstr>Heart to Heart</vt:lpstr>
      <vt:lpstr>Style</vt:lpstr>
      <vt:lpstr>Predict, Define, Create a sentence</vt:lpstr>
      <vt:lpstr>While you are reading!</vt:lpstr>
    </vt:vector>
  </TitlesOfParts>
  <Company>Corona Norco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Secor</dc:creator>
  <cp:lastModifiedBy>Tyler Secor</cp:lastModifiedBy>
  <cp:revision>13</cp:revision>
  <dcterms:created xsi:type="dcterms:W3CDTF">2015-09-18T13:32:49Z</dcterms:created>
  <dcterms:modified xsi:type="dcterms:W3CDTF">2015-09-23T23:01:06Z</dcterms:modified>
</cp:coreProperties>
</file>